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7" r:id="rId3"/>
    <p:sldId id="270" r:id="rId4"/>
    <p:sldId id="269" r:id="rId5"/>
    <p:sldId id="265" r:id="rId6"/>
    <p:sldId id="271" r:id="rId7"/>
    <p:sldId id="266" r:id="rId8"/>
    <p:sldId id="272" r:id="rId9"/>
    <p:sldId id="263" r:id="rId10"/>
    <p:sldId id="27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1" autoAdjust="0"/>
  </p:normalViewPr>
  <p:slideViewPr>
    <p:cSldViewPr>
      <p:cViewPr varScale="1">
        <p:scale>
          <a:sx n="83" d="100"/>
          <a:sy n="83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6AB6-CBFD-45F2-AF2F-A966156D4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F4C3-AC87-4232-AA8E-54069589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083-2BBC-449A-B638-E1E9903FB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4F9D7C8-8F9D-4E65-AD83-B9FCC01AD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5366-766F-4407-B862-17528562C1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3E2B-12A6-42EF-8B5C-22E27D7EB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BC22-73B3-45D6-9F3B-25AEFAE76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21E5-B9E9-4740-94D6-0F2688716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F842-3AE2-448E-A543-B8FC6936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8C40-C57E-46FB-8799-36FB6DC54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8A84-D822-43E8-B74C-8D9FE67D9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369E-C4FE-41BB-A652-536D1D8B5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ADB7-90CE-4719-A363-94F3F6699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8153400" cy="1736725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Differentiable functions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Continuous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Differentiability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we know the limit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difference quotient exists and is equal to          .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4322505"/>
              </p:ext>
            </p:extLst>
          </p:nvPr>
        </p:nvGraphicFramePr>
        <p:xfrm>
          <a:off x="2514600" y="25146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1877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32432086"/>
              </p:ext>
            </p:extLst>
          </p:nvPr>
        </p:nvGraphicFramePr>
        <p:xfrm>
          <a:off x="2438400" y="4114800"/>
          <a:ext cx="41671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Equation" r:id="rId5" imgW="2603160" imgH="457200" progId="Equation.DSMT4">
                  <p:embed/>
                </p:oleObj>
              </mc:Choice>
              <mc:Fallback>
                <p:oleObj name="Equation" r:id="rId5" imgW="2603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1671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85295223"/>
              </p:ext>
            </p:extLst>
          </p:nvPr>
        </p:nvGraphicFramePr>
        <p:xfrm>
          <a:off x="2362200" y="4800600"/>
          <a:ext cx="48815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Equation" r:id="rId7" imgW="2882880" imgH="431640" progId="Equation.DSMT4">
                  <p:embed/>
                </p:oleObj>
              </mc:Choice>
              <mc:Fallback>
                <p:oleObj name="Equation" r:id="rId7" imgW="2882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8815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762616"/>
              </p:ext>
            </p:extLst>
          </p:nvPr>
        </p:nvGraphicFramePr>
        <p:xfrm>
          <a:off x="1524000" y="3657600"/>
          <a:ext cx="4552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tion" r:id="rId9" imgW="2425680" imgH="291960" progId="Equation.DSMT4">
                  <p:embed/>
                </p:oleObj>
              </mc:Choice>
              <mc:Fallback>
                <p:oleObj name="Equation" r:id="rId9" imgW="2425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45529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00360"/>
              </p:ext>
            </p:extLst>
          </p:nvPr>
        </p:nvGraphicFramePr>
        <p:xfrm>
          <a:off x="2303462" y="5638800"/>
          <a:ext cx="39449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11" imgW="1866600" imgH="215640" progId="Equation.DSMT4">
                  <p:embed/>
                </p:oleObj>
              </mc:Choice>
              <mc:Fallback>
                <p:oleObj name="Equation" r:id="rId11" imgW="1866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2" y="5638800"/>
                        <a:ext cx="39449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172874"/>
              </p:ext>
            </p:extLst>
          </p:nvPr>
        </p:nvGraphicFramePr>
        <p:xfrm>
          <a:off x="6019800" y="2057400"/>
          <a:ext cx="609600" cy="32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13" imgW="380880" imgH="203040" progId="Equation.DSMT4">
                  <p:embed/>
                </p:oleObj>
              </mc:Choice>
              <mc:Fallback>
                <p:oleObj name="Equation" r:id="rId13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19800" y="2057400"/>
                        <a:ext cx="609600" cy="32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924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end, this tells us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that:</a:t>
            </a: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54385"/>
              </p:ext>
            </p:extLst>
          </p:nvPr>
        </p:nvGraphicFramePr>
        <p:xfrm>
          <a:off x="2895600" y="3124200"/>
          <a:ext cx="268962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3" imgW="1231560" imgH="279360" progId="Equation.DSMT4">
                  <p:embed/>
                </p:oleObj>
              </mc:Choice>
              <mc:Fallback>
                <p:oleObj name="Equation" r:id="rId3" imgW="123156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2689628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4024964"/>
            <a:ext cx="7220373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is what it means to say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597" y="5029200"/>
            <a:ext cx="7305886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differentiable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must also be continuous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necessarily differentiable.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For instance, start with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176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33546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2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9876315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3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415330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4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9959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necessarily differentiable.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. . Now take absolute values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802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313951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6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7653047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7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0102255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8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1987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26130" y="4991100"/>
            <a:ext cx="1672590" cy="803910"/>
            <a:chOff x="3326130" y="4991100"/>
            <a:chExt cx="1672590" cy="803910"/>
          </a:xfrm>
        </p:grpSpPr>
        <p:sp>
          <p:nvSpPr>
            <p:cNvPr id="14" name="Freeform 13"/>
            <p:cNvSpPr/>
            <p:nvPr/>
          </p:nvSpPr>
          <p:spPr>
            <a:xfrm flipH="1">
              <a:off x="3326130" y="50292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75760" y="49911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not necessarily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differentiable.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. . . Now take absolute values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4800" y="3352800"/>
            <a:ext cx="0" cy="2971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428750" y="4991100"/>
            <a:ext cx="517779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126230" y="3543299"/>
            <a:ext cx="1474470" cy="147447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74470">
                <a:moveTo>
                  <a:pt x="0" y="605790"/>
                </a:moveTo>
                <a:cubicBezTo>
                  <a:pt x="345757" y="599122"/>
                  <a:pt x="737235" y="1369695"/>
                  <a:pt x="891540" y="1474470"/>
                </a:cubicBezTo>
                <a:cubicBezTo>
                  <a:pt x="1091565" y="1224915"/>
                  <a:pt x="1377315" y="245745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69080" y="57492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953000" y="494538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233262" y="49491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29066"/>
              </p:ext>
            </p:extLst>
          </p:nvPr>
        </p:nvGraphicFramePr>
        <p:xfrm>
          <a:off x="4160520" y="5840730"/>
          <a:ext cx="563880" cy="25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0520" y="5840730"/>
                        <a:ext cx="563880" cy="25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86584"/>
              </p:ext>
            </p:extLst>
          </p:nvPr>
        </p:nvGraphicFramePr>
        <p:xfrm>
          <a:off x="5116513" y="5040313"/>
          <a:ext cx="45085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5040313"/>
                        <a:ext cx="450850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68593"/>
              </p:ext>
            </p:extLst>
          </p:nvPr>
        </p:nvGraphicFramePr>
        <p:xfrm>
          <a:off x="2765425" y="5040313"/>
          <a:ext cx="56356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5040313"/>
                        <a:ext cx="563563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 flipH="1">
            <a:off x="2674620" y="3543300"/>
            <a:ext cx="1474470" cy="146304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63040"/>
              <a:gd name="connsiteX1" fmla="*/ 857250 w 1474470"/>
              <a:gd name="connsiteY1" fmla="*/ 1463040 h 1463040"/>
              <a:gd name="connsiteX2" fmla="*/ 1474470 w 1474470"/>
              <a:gd name="connsiteY2" fmla="*/ 0 h 1463040"/>
              <a:gd name="connsiteX3" fmla="*/ 1474470 w 1474470"/>
              <a:gd name="connsiteY3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63040">
                <a:moveTo>
                  <a:pt x="0" y="605790"/>
                </a:moveTo>
                <a:cubicBezTo>
                  <a:pt x="345757" y="599122"/>
                  <a:pt x="634365" y="1232535"/>
                  <a:pt x="857250" y="1463040"/>
                </a:cubicBezTo>
                <a:cubicBezTo>
                  <a:pt x="954405" y="1179195"/>
                  <a:pt x="1371600" y="243840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205743"/>
              </p:ext>
            </p:extLst>
          </p:nvPr>
        </p:nvGraphicFramePr>
        <p:xfrm>
          <a:off x="4152107" y="3850481"/>
          <a:ext cx="4508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107" y="3850481"/>
                        <a:ext cx="45085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>
            <a:spLocks noChangeAspect="1"/>
          </p:cNvSpPr>
          <p:nvPr/>
        </p:nvSpPr>
        <p:spPr>
          <a:xfrm>
            <a:off x="4064794" y="4107656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643855"/>
              </p:ext>
            </p:extLst>
          </p:nvPr>
        </p:nvGraphicFramePr>
        <p:xfrm>
          <a:off x="5983288" y="3608388"/>
          <a:ext cx="1752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608388"/>
                        <a:ext cx="1752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1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not necessarily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differentiable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“if 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a straight line when we zoom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sufficiently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9026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13397" y="4038600"/>
            <a:ext cx="5191125" cy="2286000"/>
            <a:chOff x="457200" y="2819400"/>
            <a:chExt cx="8305800" cy="36576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chemeClr val="bg2">
                  <a:lumMod val="50000"/>
                </a:schemeClr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3" name="AutoShape 10"/>
              <p:cNvCxnSpPr>
                <a:cxnSpLocks noChangeShapeType="1"/>
                <a:stCxn id="8" idx="0"/>
                <a:endCxn id="9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1"/>
              <p:cNvCxnSpPr>
                <a:cxnSpLocks noChangeShapeType="1"/>
                <a:stCxn id="8" idx="4"/>
                <a:endCxn id="9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not necessarily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differentiable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“if 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a straight line when we zoom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sufficiently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intuition thus tells us that locally linear functions cannot have “breaks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graph.”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But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we prove this?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5771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3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recall . . 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53869"/>
            <a:ext cx="8763000" cy="50231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9129" y="39720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1314" y="3984912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6211" y="3970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5298" y="39764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554629" y="2483745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2017829"/>
            <a:ext cx="3810000" cy="2021626"/>
            <a:chOff x="457200" y="3078560"/>
            <a:chExt cx="3810000" cy="202162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40536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3481" y="202355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9827" y="180519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290638" y="2474938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7200" y="2017829"/>
            <a:ext cx="3810000" cy="2021626"/>
            <a:chOff x="457200" y="3078560"/>
            <a:chExt cx="3810000" cy="2021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35774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1314" y="1800819"/>
            <a:ext cx="2082621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+h,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 h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890" y="2031652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88464" y="2560320"/>
            <a:ext cx="1207713" cy="2283607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713" h="2283607">
                <a:moveTo>
                  <a:pt x="1207713" y="0"/>
                </a:moveTo>
                <a:cubicBezTo>
                  <a:pt x="725647" y="367364"/>
                  <a:pt x="243582" y="734729"/>
                  <a:pt x="71932" y="1087655"/>
                </a:cubicBezTo>
                <a:cubicBezTo>
                  <a:pt x="-99718" y="1440581"/>
                  <a:pt x="76745" y="1918636"/>
                  <a:pt x="177810" y="2117558"/>
                </a:cubicBezTo>
                <a:cubicBezTo>
                  <a:pt x="278875" y="2316480"/>
                  <a:pt x="678323" y="2281187"/>
                  <a:pt x="678323" y="2281187"/>
                </a:cubicBezTo>
                <a:lnTo>
                  <a:pt x="678323" y="2281187"/>
                </a:ln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02803"/>
              </p:ext>
            </p:extLst>
          </p:nvPr>
        </p:nvGraphicFramePr>
        <p:xfrm>
          <a:off x="1396837" y="4647076"/>
          <a:ext cx="2344388" cy="610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6837" y="4647076"/>
                        <a:ext cx="2344388" cy="610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 flipH="1">
            <a:off x="6396812" y="2559472"/>
            <a:ext cx="1684700" cy="2194559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  <a:gd name="connsiteX0" fmla="*/ 1692167 w 1692167"/>
              <a:gd name="connsiteY0" fmla="*/ 0 h 2281187"/>
              <a:gd name="connsiteX1" fmla="*/ 556386 w 1692167"/>
              <a:gd name="connsiteY1" fmla="*/ 1087655 h 2281187"/>
              <a:gd name="connsiteX2" fmla="*/ 17371 w 1692167"/>
              <a:gd name="connsiteY2" fmla="*/ 1963553 h 2281187"/>
              <a:gd name="connsiteX3" fmla="*/ 1162777 w 1692167"/>
              <a:gd name="connsiteY3" fmla="*/ 2281187 h 2281187"/>
              <a:gd name="connsiteX4" fmla="*/ 1162777 w 1692167"/>
              <a:gd name="connsiteY4" fmla="*/ 2281187 h 2281187"/>
              <a:gd name="connsiteX0" fmla="*/ 1692167 w 1692167"/>
              <a:gd name="connsiteY0" fmla="*/ 0 h 2800951"/>
              <a:gd name="connsiteX1" fmla="*/ 556386 w 1692167"/>
              <a:gd name="connsiteY1" fmla="*/ 1087655 h 2800951"/>
              <a:gd name="connsiteX2" fmla="*/ 17371 w 1692167"/>
              <a:gd name="connsiteY2" fmla="*/ 1963553 h 2800951"/>
              <a:gd name="connsiteX3" fmla="*/ 1162777 w 1692167"/>
              <a:gd name="connsiteY3" fmla="*/ 2281187 h 2800951"/>
              <a:gd name="connsiteX4" fmla="*/ 402381 w 1692167"/>
              <a:gd name="connsiteY4" fmla="*/ 2800951 h 2800951"/>
              <a:gd name="connsiteX0" fmla="*/ 1676214 w 1676214"/>
              <a:gd name="connsiteY0" fmla="*/ 0 h 2800951"/>
              <a:gd name="connsiteX1" fmla="*/ 540433 w 1676214"/>
              <a:gd name="connsiteY1" fmla="*/ 1087655 h 2800951"/>
              <a:gd name="connsiteX2" fmla="*/ 1418 w 1676214"/>
              <a:gd name="connsiteY2" fmla="*/ 1963553 h 2800951"/>
              <a:gd name="connsiteX3" fmla="*/ 386428 w 1676214"/>
              <a:gd name="connsiteY3" fmla="*/ 2800951 h 2800951"/>
              <a:gd name="connsiteX0" fmla="*/ 1677199 w 1677199"/>
              <a:gd name="connsiteY0" fmla="*/ 0 h 2194559"/>
              <a:gd name="connsiteX1" fmla="*/ 541418 w 1677199"/>
              <a:gd name="connsiteY1" fmla="*/ 1087655 h 2194559"/>
              <a:gd name="connsiteX2" fmla="*/ 2403 w 1677199"/>
              <a:gd name="connsiteY2" fmla="*/ 1963553 h 2194559"/>
              <a:gd name="connsiteX3" fmla="*/ 348912 w 1677199"/>
              <a:gd name="connsiteY3" fmla="*/ 2194559 h 2194559"/>
              <a:gd name="connsiteX0" fmla="*/ 1684700 w 1684700"/>
              <a:gd name="connsiteY0" fmla="*/ 0 h 2194559"/>
              <a:gd name="connsiteX1" fmla="*/ 548919 w 1684700"/>
              <a:gd name="connsiteY1" fmla="*/ 1087655 h 2194559"/>
              <a:gd name="connsiteX2" fmla="*/ 9904 w 1684700"/>
              <a:gd name="connsiteY2" fmla="*/ 1963553 h 2194559"/>
              <a:gd name="connsiteX3" fmla="*/ 356413 w 1684700"/>
              <a:gd name="connsiteY3" fmla="*/ 2194559 h 219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4700" h="2194559">
                <a:moveTo>
                  <a:pt x="1684700" y="0"/>
                </a:moveTo>
                <a:cubicBezTo>
                  <a:pt x="1202634" y="367364"/>
                  <a:pt x="828052" y="760396"/>
                  <a:pt x="548919" y="1087655"/>
                </a:cubicBezTo>
                <a:cubicBezTo>
                  <a:pt x="269786" y="1414914"/>
                  <a:pt x="41988" y="1779069"/>
                  <a:pt x="9904" y="1963553"/>
                </a:cubicBezTo>
                <a:cubicBezTo>
                  <a:pt x="-22180" y="2148037"/>
                  <a:pt x="6696" y="2193355"/>
                  <a:pt x="356413" y="2194559"/>
                </a:cubicBez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16537"/>
              </p:ext>
            </p:extLst>
          </p:nvPr>
        </p:nvGraphicFramePr>
        <p:xfrm>
          <a:off x="5500688" y="4538663"/>
          <a:ext cx="20097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0688" y="4538663"/>
                        <a:ext cx="20097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57201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picture, different labeling!   These are just different ways of  expressing the same mathematical idea! 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recall . . 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53869"/>
            <a:ext cx="8763000" cy="50231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9129" y="39720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1314" y="3984912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6211" y="3970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5298" y="39764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554629" y="2483745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2017829"/>
            <a:ext cx="3810000" cy="2021626"/>
            <a:chOff x="457200" y="3078560"/>
            <a:chExt cx="3810000" cy="202162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40536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3481" y="202355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9827" y="180519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290638" y="2474938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7200" y="2017829"/>
            <a:ext cx="3810000" cy="2021626"/>
            <a:chOff x="457200" y="3078560"/>
            <a:chExt cx="3810000" cy="2021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35774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1314" y="1800819"/>
            <a:ext cx="2082621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+h,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 h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890" y="2031652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54441"/>
              </p:ext>
            </p:extLst>
          </p:nvPr>
        </p:nvGraphicFramePr>
        <p:xfrm>
          <a:off x="1211263" y="4646613"/>
          <a:ext cx="27178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1263" y="4646613"/>
                        <a:ext cx="2717800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6768"/>
              </p:ext>
            </p:extLst>
          </p:nvPr>
        </p:nvGraphicFramePr>
        <p:xfrm>
          <a:off x="5313363" y="4538663"/>
          <a:ext cx="23844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5" imgW="1536480" imgH="393480" progId="Equation.DSMT4">
                  <p:embed/>
                </p:oleObj>
              </mc:Choice>
              <mc:Fallback>
                <p:oleObj name="Equation" r:id="rId5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3363" y="4538663"/>
                        <a:ext cx="238442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57201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picture, different labeling!   These are just different ways of  expressing the same mathematical idea! 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order to show that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we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have to show that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147859"/>
              </p:ext>
            </p:extLst>
          </p:nvPr>
        </p:nvGraphicFramePr>
        <p:xfrm>
          <a:off x="2477293" y="2286001"/>
          <a:ext cx="3466307" cy="77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293" y="2286001"/>
                        <a:ext cx="3466307" cy="778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993604"/>
              </p:ext>
            </p:extLst>
          </p:nvPr>
        </p:nvGraphicFramePr>
        <p:xfrm>
          <a:off x="2971800" y="4495800"/>
          <a:ext cx="2514600" cy="699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Equation" r:id="rId5" imgW="1002960" imgH="279360" progId="Equation.DSMT4">
                  <p:embed/>
                </p:oleObj>
              </mc:Choice>
              <mc:Fallback>
                <p:oleObj name="Equation" r:id="rId5" imgW="10029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2514600" cy="6996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360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Differentiable functions  are  Continuous</vt:lpstr>
      <vt:lpstr>Differentiability and Continuity</vt:lpstr>
      <vt:lpstr>Differentiability and Continuity</vt:lpstr>
      <vt:lpstr>Differentiability and Continuity</vt:lpstr>
      <vt:lpstr>Differentiability and Continuity</vt:lpstr>
      <vt:lpstr>Differentiability and Continuity</vt:lpstr>
      <vt:lpstr>First, recall . . . </vt:lpstr>
      <vt:lpstr>First, recall . . . </vt:lpstr>
      <vt:lpstr>Differentiable Functions are Continuous</vt:lpstr>
      <vt:lpstr>Differentiable Functions are Continuous</vt:lpstr>
      <vt:lpstr>Differentiable Functions are Continuous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Carol Schumacher</cp:lastModifiedBy>
  <cp:revision>56</cp:revision>
  <dcterms:created xsi:type="dcterms:W3CDTF">2007-11-05T13:34:44Z</dcterms:created>
  <dcterms:modified xsi:type="dcterms:W3CDTF">2014-10-06T10:44:44Z</dcterms:modified>
</cp:coreProperties>
</file>